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  <p:sldId id="267" r:id="rId48"/>
    <p:sldId id="268" r:id="rId49"/>
    <p:sldId id="269" r:id="rId50"/>
    <p:sldId id="270" r:id="rId51"/>
    <p:sldId id="271" r:id="rId52"/>
    <p:sldId id="272" r:id="rId53"/>
    <p:sldId id="273" r:id="rId54"/>
    <p:sldId id="274" r:id="rId55"/>
    <p:sldId id="275" r:id="rId56"/>
    <p:sldId id="276" r:id="rId57"/>
    <p:sldId id="277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latsi" charset="1" panose="00000500000000000000"/>
      <p:regular r:id="rId10"/>
    </p:embeddedFont>
    <p:embeddedFont>
      <p:font typeface="Alata" charset="1" panose="00000500000000000000"/>
      <p:regular r:id="rId11"/>
    </p:embeddedFont>
    <p:embeddedFont>
      <p:font typeface="Gagalin" charset="1" panose="00000500000000000000"/>
      <p:regular r:id="rId12"/>
    </p:embeddedFont>
    <p:embeddedFont>
      <p:font typeface="Canva Sans" charset="1" panose="020B0503030501040103"/>
      <p:regular r:id="rId13"/>
    </p:embeddedFont>
    <p:embeddedFont>
      <p:font typeface="Canva Sans Bold" charset="1" panose="020B0803030501040103"/>
      <p:regular r:id="rId14"/>
    </p:embeddedFont>
    <p:embeddedFont>
      <p:font typeface="Canva Sans Italics" charset="1" panose="020B0503030501040103"/>
      <p:regular r:id="rId15"/>
    </p:embeddedFont>
    <p:embeddedFont>
      <p:font typeface="Canva Sans Bold Italics" charset="1" panose="020B0803030501040103"/>
      <p:regular r:id="rId16"/>
    </p:embeddedFont>
    <p:embeddedFont>
      <p:font typeface="Canva Sans Medium" charset="1" panose="020B0603030501040103"/>
      <p:regular r:id="rId17"/>
    </p:embeddedFont>
    <p:embeddedFont>
      <p:font typeface="Canva Sans Medium Italics" charset="1" panose="020B0603030501040103"/>
      <p:regular r:id="rId18"/>
    </p:embeddedFont>
    <p:embeddedFont>
      <p:font typeface="Open Sans" charset="1" panose="020B0606030504020204"/>
      <p:regular r:id="rId19"/>
    </p:embeddedFont>
    <p:embeddedFont>
      <p:font typeface="Open Sans Bold" charset="1" panose="020B0806030504020204"/>
      <p:regular r:id="rId20"/>
    </p:embeddedFont>
    <p:embeddedFont>
      <p:font typeface="Open Sans Italics" charset="1" panose="020B0606030504020204"/>
      <p:regular r:id="rId21"/>
    </p:embeddedFont>
    <p:embeddedFont>
      <p:font typeface="Open Sans Bold Italics" charset="1" panose="020B0806030504020204"/>
      <p:regular r:id="rId22"/>
    </p:embeddedFont>
    <p:embeddedFont>
      <p:font typeface="Open Sans Light" charset="1" panose="020B0306030504020204"/>
      <p:regular r:id="rId23"/>
    </p:embeddedFont>
    <p:embeddedFont>
      <p:font typeface="Open Sans Light Italics" charset="1" panose="020B0306030504020204"/>
      <p:regular r:id="rId24"/>
    </p:embeddedFont>
    <p:embeddedFont>
      <p:font typeface="Open Sans Ultra-Bold" charset="1" panose="00000000000000000000"/>
      <p:regular r:id="rId25"/>
    </p:embeddedFont>
    <p:embeddedFont>
      <p:font typeface="Open Sans Ultra-Bold Italics" charset="1" panose="00000000000000000000"/>
      <p:regular r:id="rId26"/>
    </p:embeddedFont>
    <p:embeddedFont>
      <p:font typeface="Abhaya Libre" charset="1" panose="02000503000000000000"/>
      <p:regular r:id="rId27"/>
    </p:embeddedFont>
    <p:embeddedFont>
      <p:font typeface="Abhaya Libre Bold" charset="1" panose="02000803000000000000"/>
      <p:regular r:id="rId28"/>
    </p:embeddedFont>
    <p:embeddedFont>
      <p:font typeface="Abhaya Libre Italics" charset="1" panose="02000503000000000000"/>
      <p:regular r:id="rId29"/>
    </p:embeddedFont>
    <p:embeddedFont>
      <p:font typeface="Abhaya Libre Bold Italics" charset="1" panose="02000803000000000000"/>
      <p:regular r:id="rId30"/>
    </p:embeddedFont>
    <p:embeddedFont>
      <p:font typeface="Abhaya Libre Medium" charset="1" panose="02000603000000000000"/>
      <p:regular r:id="rId31"/>
    </p:embeddedFont>
    <p:embeddedFont>
      <p:font typeface="Abhaya Libre Medium Italics" charset="1" panose="02000603000000000000"/>
      <p:regular r:id="rId32"/>
    </p:embeddedFont>
    <p:embeddedFont>
      <p:font typeface="Abhaya Libre Semi-Bold" charset="1" panose="02000703000000000000"/>
      <p:regular r:id="rId33"/>
    </p:embeddedFont>
    <p:embeddedFont>
      <p:font typeface="Abhaya Libre Semi-Bold Italics" charset="1" panose="02000703000000000000"/>
      <p:regular r:id="rId34"/>
    </p:embeddedFont>
    <p:embeddedFont>
      <p:font typeface="Abhaya Libre Ultra-Bold" charset="1" panose="02000803000000000000"/>
      <p:regular r:id="rId35"/>
    </p:embeddedFont>
    <p:embeddedFont>
      <p:font typeface="Abhaya Libre Ultra-Bold Italics" charset="1" panose="02000803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45" Target="slides/slide9.xml" Type="http://schemas.openxmlformats.org/officeDocument/2006/relationships/slide"/><Relationship Id="rId46" Target="slides/slide10.xml" Type="http://schemas.openxmlformats.org/officeDocument/2006/relationships/slide"/><Relationship Id="rId47" Target="slides/slide11.xml" Type="http://schemas.openxmlformats.org/officeDocument/2006/relationships/slide"/><Relationship Id="rId48" Target="slides/slide12.xml" Type="http://schemas.openxmlformats.org/officeDocument/2006/relationships/slide"/><Relationship Id="rId49" Target="slides/slide13.xml" Type="http://schemas.openxmlformats.org/officeDocument/2006/relationships/slide"/><Relationship Id="rId5" Target="tableStyles.xml" Type="http://schemas.openxmlformats.org/officeDocument/2006/relationships/tableStyles"/><Relationship Id="rId50" Target="slides/slide14.xml" Type="http://schemas.openxmlformats.org/officeDocument/2006/relationships/slide"/><Relationship Id="rId51" Target="slides/slide15.xml" Type="http://schemas.openxmlformats.org/officeDocument/2006/relationships/slide"/><Relationship Id="rId52" Target="slides/slide16.xml" Type="http://schemas.openxmlformats.org/officeDocument/2006/relationships/slide"/><Relationship Id="rId53" Target="slides/slide17.xml" Type="http://schemas.openxmlformats.org/officeDocument/2006/relationships/slide"/><Relationship Id="rId54" Target="slides/slide18.xml" Type="http://schemas.openxmlformats.org/officeDocument/2006/relationships/slide"/><Relationship Id="rId55" Target="slides/slide19.xml" Type="http://schemas.openxmlformats.org/officeDocument/2006/relationships/slide"/><Relationship Id="rId56" Target="slides/slide20.xml" Type="http://schemas.openxmlformats.org/officeDocument/2006/relationships/slide"/><Relationship Id="rId57" Target="slides/slide21.xml" Type="http://schemas.openxmlformats.org/officeDocument/2006/relationships/slide"/><Relationship Id="rId58" Target="slides/slide22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5.png" Type="http://schemas.openxmlformats.org/officeDocument/2006/relationships/image"/><Relationship Id="rId5" Target="../media/image46.svg" Type="http://schemas.openxmlformats.org/officeDocument/2006/relationships/image"/><Relationship Id="rId6" Target="../media/image47.png" Type="http://schemas.openxmlformats.org/officeDocument/2006/relationships/image"/><Relationship Id="rId7" Target="../media/image48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9.png" Type="http://schemas.openxmlformats.org/officeDocument/2006/relationships/image"/><Relationship Id="rId5" Target="../media/image50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5.png" Type="http://schemas.openxmlformats.org/officeDocument/2006/relationships/image"/><Relationship Id="rId9" Target="../media/image2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6241693" y="2490934"/>
            <a:ext cx="8534002" cy="3810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50"/>
              </a:lnSpc>
            </a:pPr>
            <a:r>
              <a:rPr lang="en-US" sz="15000">
                <a:solidFill>
                  <a:srgbClr val="000000"/>
                </a:solidFill>
                <a:latin typeface="Gagalin"/>
              </a:rPr>
              <a:t>PROJECT REPORT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979595" y="8432197"/>
            <a:ext cx="12625348" cy="978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9"/>
              </a:lnSpc>
            </a:pPr>
            <a:r>
              <a:rPr lang="en-US" sz="5735">
                <a:solidFill>
                  <a:srgbClr val="000000"/>
                </a:solidFill>
                <a:latin typeface="Alatsi Bold"/>
              </a:rPr>
              <a:t>2022AIM1007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7362" y="0"/>
            <a:ext cx="937061" cy="10287000"/>
            <a:chOff x="0" y="0"/>
            <a:chExt cx="2467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7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6798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H="true" flipV="true">
            <a:off x="182687" y="7759572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245240" y="-66211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7506694" y="0"/>
            <a:ext cx="781306" cy="836613"/>
            <a:chOff x="0" y="0"/>
            <a:chExt cx="1041741" cy="111548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37800" y="0"/>
              <a:ext cx="966142" cy="1115484"/>
              <a:chOff x="0" y="0"/>
              <a:chExt cx="703982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18791"/>
              <a:ext cx="1041741" cy="6207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2"/>
                </a:lnSpc>
              </a:pPr>
              <a:r>
                <a:rPr lang="en-US" sz="2787">
                  <a:solidFill>
                    <a:srgbClr val="000000"/>
                  </a:solidFill>
                  <a:latin typeface="Open Sans Bold"/>
                </a:rPr>
                <a:t>10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869617" y="249455"/>
            <a:ext cx="7935171" cy="1053214"/>
          </a:xfrm>
          <a:custGeom>
            <a:avLst/>
            <a:gdLst/>
            <a:ahLst/>
            <a:cxnLst/>
            <a:rect r="r" b="b" t="t" l="l"/>
            <a:pathLst>
              <a:path h="1053214" w="7935171">
                <a:moveTo>
                  <a:pt x="0" y="0"/>
                </a:moveTo>
                <a:lnTo>
                  <a:pt x="7935171" y="0"/>
                </a:lnTo>
                <a:lnTo>
                  <a:pt x="7935171" y="1053213"/>
                </a:lnTo>
                <a:lnTo>
                  <a:pt x="0" y="10532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400364" y="2740943"/>
            <a:ext cx="5028532" cy="959993"/>
          </a:xfrm>
          <a:custGeom>
            <a:avLst/>
            <a:gdLst/>
            <a:ahLst/>
            <a:cxnLst/>
            <a:rect r="r" b="b" t="t" l="l"/>
            <a:pathLst>
              <a:path h="959993" w="5028532">
                <a:moveTo>
                  <a:pt x="0" y="0"/>
                </a:moveTo>
                <a:lnTo>
                  <a:pt x="5028532" y="0"/>
                </a:lnTo>
                <a:lnTo>
                  <a:pt x="5028532" y="959993"/>
                </a:lnTo>
                <a:lnTo>
                  <a:pt x="0" y="9599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675273" y="328983"/>
            <a:ext cx="9371217" cy="103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1"/>
              </a:lnSpc>
            </a:pPr>
            <a:r>
              <a:rPr lang="en-US" sz="6043">
                <a:solidFill>
                  <a:srgbClr val="000000"/>
                </a:solidFill>
                <a:latin typeface="Alatsi Bold"/>
              </a:rPr>
              <a:t>IMPLEMENTATION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652275" y="2796052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Reading Dataset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52275" y="4095897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Reading csv file data for node location and radii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2157836" y="6209264"/>
            <a:ext cx="6736656" cy="1286089"/>
          </a:xfrm>
          <a:custGeom>
            <a:avLst/>
            <a:gdLst/>
            <a:ahLst/>
            <a:cxnLst/>
            <a:rect r="r" b="b" t="t" l="l"/>
            <a:pathLst>
              <a:path h="1286089" w="6736656">
                <a:moveTo>
                  <a:pt x="0" y="0"/>
                </a:moveTo>
                <a:lnTo>
                  <a:pt x="6736656" y="0"/>
                </a:lnTo>
                <a:lnTo>
                  <a:pt x="6736656" y="1286089"/>
                </a:lnTo>
                <a:lnTo>
                  <a:pt x="0" y="12860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553980" y="6357815"/>
            <a:ext cx="6340511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Alatsi Bold"/>
              </a:rPr>
              <a:t>Powered Sets Generation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553980" y="7702422"/>
            <a:ext cx="6848358" cy="218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If node falls within beam angle and radii of nodes capture transmitter, nodes are powered. Rotating transmitter with fixed beam from 0-360.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0268478" y="2629610"/>
            <a:ext cx="4881707" cy="931962"/>
          </a:xfrm>
          <a:custGeom>
            <a:avLst/>
            <a:gdLst/>
            <a:ahLst/>
            <a:cxnLst/>
            <a:rect r="r" b="b" t="t" l="l"/>
            <a:pathLst>
              <a:path h="931962" w="4881707">
                <a:moveTo>
                  <a:pt x="0" y="0"/>
                </a:moveTo>
                <a:lnTo>
                  <a:pt x="4881707" y="0"/>
                </a:lnTo>
                <a:lnTo>
                  <a:pt x="4881707" y="931962"/>
                </a:lnTo>
                <a:lnTo>
                  <a:pt x="0" y="931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844005" y="2655218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Validation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844005" y="3916963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Verifying results with network of nodes 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and checking consistency.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504108" y="6209264"/>
            <a:ext cx="4958280" cy="946581"/>
          </a:xfrm>
          <a:custGeom>
            <a:avLst/>
            <a:gdLst/>
            <a:ahLst/>
            <a:cxnLst/>
            <a:rect r="r" b="b" t="t" l="l"/>
            <a:pathLst>
              <a:path h="946581" w="4958280">
                <a:moveTo>
                  <a:pt x="0" y="0"/>
                </a:moveTo>
                <a:lnTo>
                  <a:pt x="4958280" y="0"/>
                </a:lnTo>
                <a:lnTo>
                  <a:pt x="4958280" y="946581"/>
                </a:lnTo>
                <a:lnTo>
                  <a:pt x="0" y="9465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850563" y="6294475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Visualization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50563" y="7553520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Various plots of node coverage, no of transmitters vs Nodes etc.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61387" y="1963464"/>
            <a:ext cx="5834781" cy="912348"/>
          </a:xfrm>
          <a:custGeom>
            <a:avLst/>
            <a:gdLst/>
            <a:ahLst/>
            <a:cxnLst/>
            <a:rect r="r" b="b" t="t" l="l"/>
            <a:pathLst>
              <a:path h="912348" w="5834781">
                <a:moveTo>
                  <a:pt x="0" y="0"/>
                </a:moveTo>
                <a:lnTo>
                  <a:pt x="5834781" y="0"/>
                </a:lnTo>
                <a:lnTo>
                  <a:pt x="5834781" y="912347"/>
                </a:lnTo>
                <a:lnTo>
                  <a:pt x="0" y="912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669011" y="4428808"/>
            <a:ext cx="7315200" cy="4069080"/>
          </a:xfrm>
          <a:custGeom>
            <a:avLst/>
            <a:gdLst/>
            <a:ahLst/>
            <a:cxnLst/>
            <a:rect r="r" b="b" t="t" l="l"/>
            <a:pathLst>
              <a:path h="4069080" w="7315200">
                <a:moveTo>
                  <a:pt x="0" y="0"/>
                </a:moveTo>
                <a:lnTo>
                  <a:pt x="7315200" y="0"/>
                </a:lnTo>
                <a:lnTo>
                  <a:pt x="7315200" y="4069080"/>
                </a:lnTo>
                <a:lnTo>
                  <a:pt x="0" y="4069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93881" y="1980298"/>
            <a:ext cx="4769793" cy="802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3"/>
              </a:lnSpc>
            </a:pPr>
            <a:r>
              <a:rPr lang="en-US" sz="4781">
                <a:solidFill>
                  <a:srgbClr val="000000"/>
                </a:solidFill>
                <a:latin typeface="Canva Sans Bold"/>
              </a:rPr>
              <a:t>For 50x10x1.csv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27478" y="5048250"/>
            <a:ext cx="5468689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Nodes  - 10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Grid Size - 50x50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Uniqueness - 1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9738" y="71779"/>
            <a:ext cx="15768525" cy="10143441"/>
          </a:xfrm>
          <a:custGeom>
            <a:avLst/>
            <a:gdLst/>
            <a:ahLst/>
            <a:cxnLst/>
            <a:rect r="r" b="b" t="t" l="l"/>
            <a:pathLst>
              <a:path h="10143441" w="15768525">
                <a:moveTo>
                  <a:pt x="0" y="0"/>
                </a:moveTo>
                <a:lnTo>
                  <a:pt x="15768524" y="0"/>
                </a:lnTo>
                <a:lnTo>
                  <a:pt x="15768524" y="10143442"/>
                </a:lnTo>
                <a:lnTo>
                  <a:pt x="0" y="1014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42" r="-28410" b="-1054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798350"/>
            <a:ext cx="15675783" cy="9405470"/>
          </a:xfrm>
          <a:custGeom>
            <a:avLst/>
            <a:gdLst/>
            <a:ahLst/>
            <a:cxnLst/>
            <a:rect r="r" b="b" t="t" l="l"/>
            <a:pathLst>
              <a:path h="9405470" w="15675783">
                <a:moveTo>
                  <a:pt x="0" y="0"/>
                </a:moveTo>
                <a:lnTo>
                  <a:pt x="15675783" y="0"/>
                </a:lnTo>
                <a:lnTo>
                  <a:pt x="15675783" y="9405470"/>
                </a:lnTo>
                <a:lnTo>
                  <a:pt x="0" y="9405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798350"/>
            <a:ext cx="18288000" cy="9184195"/>
          </a:xfrm>
          <a:custGeom>
            <a:avLst/>
            <a:gdLst/>
            <a:ahLst/>
            <a:cxnLst/>
            <a:rect r="r" b="b" t="t" l="l"/>
            <a:pathLst>
              <a:path h="9184195" w="18288000">
                <a:moveTo>
                  <a:pt x="0" y="0"/>
                </a:moveTo>
                <a:lnTo>
                  <a:pt x="18288000" y="0"/>
                </a:lnTo>
                <a:lnTo>
                  <a:pt x="18288000" y="9184195"/>
                </a:lnTo>
                <a:lnTo>
                  <a:pt x="0" y="9184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4" r="0" b="-144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023942" y="798350"/>
            <a:ext cx="13901469" cy="9223275"/>
          </a:xfrm>
          <a:custGeom>
            <a:avLst/>
            <a:gdLst/>
            <a:ahLst/>
            <a:cxnLst/>
            <a:rect r="r" b="b" t="t" l="l"/>
            <a:pathLst>
              <a:path h="9223275" w="13901469">
                <a:moveTo>
                  <a:pt x="0" y="0"/>
                </a:moveTo>
                <a:lnTo>
                  <a:pt x="13901469" y="0"/>
                </a:lnTo>
                <a:lnTo>
                  <a:pt x="13901469" y="9223275"/>
                </a:lnTo>
                <a:lnTo>
                  <a:pt x="0" y="922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8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912493" y="-72635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29"/>
                </a:lnTo>
                <a:lnTo>
                  <a:pt x="0" y="7249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02344" y="-192248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5706" y="798350"/>
            <a:ext cx="15093775" cy="9056265"/>
          </a:xfrm>
          <a:custGeom>
            <a:avLst/>
            <a:gdLst/>
            <a:ahLst/>
            <a:cxnLst/>
            <a:rect r="r" b="b" t="t" l="l"/>
            <a:pathLst>
              <a:path h="9056265" w="15093775">
                <a:moveTo>
                  <a:pt x="0" y="0"/>
                </a:moveTo>
                <a:lnTo>
                  <a:pt x="15093775" y="0"/>
                </a:lnTo>
                <a:lnTo>
                  <a:pt x="15093775" y="9056265"/>
                </a:lnTo>
                <a:lnTo>
                  <a:pt x="0" y="90562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592923" y="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119613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1346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798350"/>
            <a:ext cx="18219995" cy="9203224"/>
          </a:xfrm>
          <a:custGeom>
            <a:avLst/>
            <a:gdLst/>
            <a:ahLst/>
            <a:cxnLst/>
            <a:rect r="r" b="b" t="t" l="l"/>
            <a:pathLst>
              <a:path h="9203224" w="18219995">
                <a:moveTo>
                  <a:pt x="0" y="0"/>
                </a:moveTo>
                <a:lnTo>
                  <a:pt x="18219995" y="0"/>
                </a:lnTo>
                <a:lnTo>
                  <a:pt x="18219995" y="9203225"/>
                </a:lnTo>
                <a:lnTo>
                  <a:pt x="0" y="9203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0" t="0" r="-190" b="-8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77716" y="-89579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29"/>
                </a:lnTo>
                <a:lnTo>
                  <a:pt x="0" y="7249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67567" y="-53617"/>
            <a:ext cx="15815306" cy="68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1346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351905" y="798350"/>
            <a:ext cx="18537333" cy="9336250"/>
          </a:xfrm>
          <a:custGeom>
            <a:avLst/>
            <a:gdLst/>
            <a:ahLst/>
            <a:cxnLst/>
            <a:rect r="r" b="b" t="t" l="l"/>
            <a:pathLst>
              <a:path h="9336250" w="18537333">
                <a:moveTo>
                  <a:pt x="0" y="0"/>
                </a:moveTo>
                <a:lnTo>
                  <a:pt x="18537333" y="0"/>
                </a:lnTo>
                <a:lnTo>
                  <a:pt x="18537333" y="9336250"/>
                </a:lnTo>
                <a:lnTo>
                  <a:pt x="0" y="9336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21187" y="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5963"/>
            <a:ext cx="15815306" cy="68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416973" y="798350"/>
            <a:ext cx="19053941" cy="9288569"/>
          </a:xfrm>
          <a:custGeom>
            <a:avLst/>
            <a:gdLst/>
            <a:ahLst/>
            <a:cxnLst/>
            <a:rect r="r" b="b" t="t" l="l"/>
            <a:pathLst>
              <a:path h="9288569" w="19053941">
                <a:moveTo>
                  <a:pt x="0" y="0"/>
                </a:moveTo>
                <a:lnTo>
                  <a:pt x="19053941" y="0"/>
                </a:lnTo>
                <a:lnTo>
                  <a:pt x="19053941" y="9288569"/>
                </a:lnTo>
                <a:lnTo>
                  <a:pt x="0" y="92885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14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623358" y="6745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02344" y="2703"/>
            <a:ext cx="15815306" cy="72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86400" y="291257"/>
            <a:ext cx="7315200" cy="2574658"/>
          </a:xfrm>
          <a:custGeom>
            <a:avLst/>
            <a:gdLst/>
            <a:ahLst/>
            <a:cxnLst/>
            <a:rect r="r" b="b" t="t" l="l"/>
            <a:pathLst>
              <a:path h="2574658" w="7315200">
                <a:moveTo>
                  <a:pt x="0" y="0"/>
                </a:moveTo>
                <a:lnTo>
                  <a:pt x="7315200" y="0"/>
                </a:lnTo>
                <a:lnTo>
                  <a:pt x="7315200" y="2574657"/>
                </a:lnTo>
                <a:lnTo>
                  <a:pt x="0" y="25746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53980" y="866775"/>
            <a:ext cx="1318003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OVERVIEW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190663" y="7546200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190663" y="7534798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Results</a:t>
            </a:r>
          </a:p>
        </p:txBody>
      </p:sp>
      <p:sp>
        <p:nvSpPr>
          <p:cNvPr name="AutoShape 6" id="6"/>
          <p:cNvSpPr/>
          <p:nvPr/>
        </p:nvSpPr>
        <p:spPr>
          <a:xfrm>
            <a:off x="153" y="9943889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1903862" y="993436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354632" y="0"/>
            <a:ext cx="933368" cy="999439"/>
            <a:chOff x="0" y="0"/>
            <a:chExt cx="1244491" cy="133258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45156" y="0"/>
              <a:ext cx="1154178" cy="1332585"/>
              <a:chOff x="0" y="0"/>
              <a:chExt cx="703982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62971"/>
              <a:ext cx="1244491" cy="739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62"/>
                </a:lnSpc>
              </a:pPr>
              <a:r>
                <a:rPr lang="en-US" sz="3330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3438487" y="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601700" y="614206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880706" y="3783671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3" y="0"/>
                </a:lnTo>
                <a:lnTo>
                  <a:pt x="3185263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937811" y="5742116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937811" y="7709593"/>
            <a:ext cx="3293669" cy="910250"/>
          </a:xfrm>
          <a:custGeom>
            <a:avLst/>
            <a:gdLst/>
            <a:ahLst/>
            <a:cxnLst/>
            <a:rect r="r" b="b" t="t" l="l"/>
            <a:pathLst>
              <a:path h="910250" w="3293669">
                <a:moveTo>
                  <a:pt x="0" y="0"/>
                </a:moveTo>
                <a:lnTo>
                  <a:pt x="3293670" y="0"/>
                </a:lnTo>
                <a:lnTo>
                  <a:pt x="3293670" y="910250"/>
                </a:lnTo>
                <a:lnTo>
                  <a:pt x="0" y="9102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005870" y="3589814"/>
            <a:ext cx="4143653" cy="1145155"/>
          </a:xfrm>
          <a:custGeom>
            <a:avLst/>
            <a:gdLst/>
            <a:ahLst/>
            <a:cxnLst/>
            <a:rect r="r" b="b" t="t" l="l"/>
            <a:pathLst>
              <a:path h="1145155" w="4143653">
                <a:moveTo>
                  <a:pt x="0" y="0"/>
                </a:moveTo>
                <a:lnTo>
                  <a:pt x="4143653" y="0"/>
                </a:lnTo>
                <a:lnTo>
                  <a:pt x="4143653" y="1145155"/>
                </a:lnTo>
                <a:lnTo>
                  <a:pt x="0" y="11451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208968" y="5701914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774183" y="3795839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Problem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80706" y="5779550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Theoretical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624458" y="7796571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Methodology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03359" y="3716996"/>
            <a:ext cx="5055568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Implementation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05870" y="5779550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01997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1430322" y="10010452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4428534" y="753266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439639" y="-74798"/>
            <a:ext cx="848361" cy="908415"/>
            <a:chOff x="0" y="0"/>
            <a:chExt cx="1131148" cy="121121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41044" y="0"/>
              <a:ext cx="1049060" cy="1211219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242473"/>
              <a:ext cx="1131148" cy="669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37"/>
                </a:lnSpc>
              </a:pPr>
              <a:r>
                <a:rPr lang="en-US" sz="3026">
                  <a:solidFill>
                    <a:srgbClr val="000000"/>
                  </a:solidFill>
                  <a:latin typeface="Open Sans Bold"/>
                </a:rPr>
                <a:t>12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4409345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6244" y="3012028"/>
            <a:ext cx="17929890" cy="468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                         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Create more efficient ways to output results. e.g tabular, output to file.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</a:t>
            </a:r>
            <a:r>
              <a:rPr lang="en-US" sz="3829">
                <a:solidFill>
                  <a:srgbClr val="000000"/>
                </a:solidFill>
                <a:latin typeface="Canva Sans"/>
              </a:rPr>
              <a:t>Work on Methodology 2 , currently testing density based placement of    transmitter.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</a:t>
            </a:r>
            <a:r>
              <a:rPr lang="en-US" sz="3829">
                <a:solidFill>
                  <a:srgbClr val="000000"/>
                </a:solidFill>
                <a:latin typeface="Canva Sans"/>
              </a:rPr>
              <a:t>Run complete dataset together for evaluation and compare results.</a:t>
            </a:r>
          </a:p>
          <a:p>
            <a:pPr>
              <a:lnSpc>
                <a:spcPts val="5360"/>
              </a:lnSpc>
            </a:pP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10800000">
            <a:off x="5795106" y="500882"/>
            <a:ext cx="5635062" cy="799154"/>
          </a:xfrm>
          <a:custGeom>
            <a:avLst/>
            <a:gdLst/>
            <a:ahLst/>
            <a:cxnLst/>
            <a:rect r="r" b="b" t="t" l="l"/>
            <a:pathLst>
              <a:path h="799154" w="5635062">
                <a:moveTo>
                  <a:pt x="0" y="0"/>
                </a:moveTo>
                <a:lnTo>
                  <a:pt x="5635063" y="0"/>
                </a:lnTo>
                <a:lnTo>
                  <a:pt x="5635063" y="799154"/>
                </a:lnTo>
                <a:lnTo>
                  <a:pt x="0" y="7991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6244" y="3877416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1"/>
                </a:lnTo>
                <a:lnTo>
                  <a:pt x="0" y="423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6244" y="4471126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2"/>
                </a:lnTo>
                <a:lnTo>
                  <a:pt x="0" y="4233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6244" y="5903514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1"/>
                </a:lnTo>
                <a:lnTo>
                  <a:pt x="0" y="423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905855" y="432989"/>
            <a:ext cx="10929913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</a:rPr>
              <a:t>FUTURE WORKS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64167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66830" y="71842"/>
            <a:ext cx="7315200" cy="1529542"/>
          </a:xfrm>
          <a:custGeom>
            <a:avLst/>
            <a:gdLst/>
            <a:ahLst/>
            <a:cxnLst/>
            <a:rect r="r" b="b" t="t" l="l"/>
            <a:pathLst>
              <a:path h="1529542" w="7315200">
                <a:moveTo>
                  <a:pt x="0" y="0"/>
                </a:moveTo>
                <a:lnTo>
                  <a:pt x="7315200" y="0"/>
                </a:lnTo>
                <a:lnTo>
                  <a:pt x="7315200" y="1529542"/>
                </a:lnTo>
                <a:lnTo>
                  <a:pt x="0" y="1529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94581" y="195236"/>
            <a:ext cx="10612633" cy="1149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sz="6699">
                <a:solidFill>
                  <a:srgbClr val="000000"/>
                </a:solidFill>
                <a:latin typeface="Alatsi Bold"/>
              </a:rPr>
              <a:t>ISSUES FACED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547891" y="5996601"/>
            <a:ext cx="516960" cy="51696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47891" y="3217015"/>
            <a:ext cx="516960" cy="51696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53" y="9913453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1551910" y="9903928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17218870" y="0"/>
            <a:ext cx="1069130" cy="1144812"/>
            <a:chOff x="0" y="0"/>
            <a:chExt cx="1425507" cy="152641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51725" y="0"/>
              <a:ext cx="1322058" cy="1526415"/>
              <a:chOff x="0" y="0"/>
              <a:chExt cx="703982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0" y="301394"/>
              <a:ext cx="1425507" cy="8474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40"/>
                </a:lnSpc>
              </a:pPr>
              <a:r>
                <a:rPr lang="en-US" sz="3814">
                  <a:solidFill>
                    <a:srgbClr val="000000"/>
                  </a:solidFill>
                  <a:latin typeface="Open Sans Bold"/>
                </a:rPr>
                <a:t>13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365760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411959" y="2938956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Validation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411959" y="576708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Evaluation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411959" y="3859959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Real time validation of results, and visualization.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11959" y="6685928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Time and No. of Transmitters evaluation.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54977" y="3748035"/>
            <a:ext cx="11627497" cy="251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6156" y="526496"/>
            <a:ext cx="7940473" cy="794858"/>
          </a:xfrm>
          <a:custGeom>
            <a:avLst/>
            <a:gdLst/>
            <a:ahLst/>
            <a:cxnLst/>
            <a:rect r="r" b="b" t="t" l="l"/>
            <a:pathLst>
              <a:path h="794858" w="7940473">
                <a:moveTo>
                  <a:pt x="0" y="0"/>
                </a:moveTo>
                <a:lnTo>
                  <a:pt x="7940473" y="0"/>
                </a:lnTo>
                <a:lnTo>
                  <a:pt x="7940473" y="794858"/>
                </a:lnTo>
                <a:lnTo>
                  <a:pt x="0" y="79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96342" y="178529"/>
            <a:ext cx="9400100" cy="1311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03"/>
              </a:lnSpc>
            </a:pPr>
            <a:r>
              <a:rPr lang="en-US" sz="7645">
                <a:solidFill>
                  <a:srgbClr val="000000"/>
                </a:solidFill>
                <a:latin typeface="Alatsi Bold"/>
              </a:rPr>
              <a:t>PROBLEM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73194" y="3268672"/>
            <a:ext cx="6651535" cy="1394280"/>
            <a:chOff x="0" y="0"/>
            <a:chExt cx="8868713" cy="185904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8868713" cy="1859040"/>
              <a:chOff x="0" y="0"/>
              <a:chExt cx="1751844" cy="367218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751844" cy="367218"/>
              </a:xfrm>
              <a:custGeom>
                <a:avLst/>
                <a:gdLst/>
                <a:ahLst/>
                <a:cxnLst/>
                <a:rect r="r" b="b" t="t" l="l"/>
                <a:pathLst>
                  <a:path h="367218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307857"/>
                    </a:lnTo>
                    <a:cubicBezTo>
                      <a:pt x="1751844" y="340641"/>
                      <a:pt x="1725268" y="367218"/>
                      <a:pt x="1692484" y="367218"/>
                    </a:cubicBezTo>
                    <a:lnTo>
                      <a:pt x="59360" y="367218"/>
                    </a:lnTo>
                    <a:cubicBezTo>
                      <a:pt x="26577" y="367218"/>
                      <a:pt x="0" y="340641"/>
                      <a:pt x="0" y="30785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751844" cy="4053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695604" y="133350"/>
              <a:ext cx="7735510" cy="1352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</a:rPr>
                <a:t>Generation of sets of powered nodes from directional dataset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73194" y="6685437"/>
            <a:ext cx="6651535" cy="1936015"/>
            <a:chOff x="0" y="0"/>
            <a:chExt cx="8868713" cy="258135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868713" cy="2581354"/>
              <a:chOff x="0" y="0"/>
              <a:chExt cx="1751844" cy="50989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751844" cy="509897"/>
              </a:xfrm>
              <a:custGeom>
                <a:avLst/>
                <a:gdLst/>
                <a:ahLst/>
                <a:cxnLst/>
                <a:rect r="r" b="b" t="t" l="l"/>
                <a:pathLst>
                  <a:path h="509897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450537"/>
                    </a:lnTo>
                    <a:cubicBezTo>
                      <a:pt x="1751844" y="466280"/>
                      <a:pt x="1745590" y="481379"/>
                      <a:pt x="1734458" y="492511"/>
                    </a:cubicBezTo>
                    <a:cubicBezTo>
                      <a:pt x="1723326" y="503643"/>
                      <a:pt x="1708227" y="509897"/>
                      <a:pt x="1692484" y="509897"/>
                    </a:cubicBezTo>
                    <a:lnTo>
                      <a:pt x="59360" y="509897"/>
                    </a:lnTo>
                    <a:cubicBezTo>
                      <a:pt x="26577" y="509897"/>
                      <a:pt x="0" y="483320"/>
                      <a:pt x="0" y="45053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1751844" cy="5479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695604" y="133350"/>
              <a:ext cx="7735510" cy="2075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 Bold"/>
                </a:rPr>
                <a:t>Correct implementation and future algorithm to reduce execution time and no. of transmitters.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 flipH="true" flipV="true">
            <a:off x="466568" y="-3704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404016" y="7203964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7437568" y="0"/>
            <a:ext cx="850432" cy="910632"/>
            <a:chOff x="0" y="0"/>
            <a:chExt cx="1133909" cy="121417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41144" y="0"/>
              <a:ext cx="1051621" cy="1214176"/>
              <a:chOff x="0" y="0"/>
              <a:chExt cx="703982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243205"/>
              <a:ext cx="1133909" cy="670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47"/>
                </a:lnSpc>
              </a:pPr>
              <a:r>
                <a:rPr lang="en-US" sz="3034">
                  <a:solidFill>
                    <a:srgbClr val="000000"/>
                  </a:solidFill>
                  <a:latin typeface="Open Sans Bold"/>
                </a:rPr>
                <a:t>3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892058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9550637" y="2620338"/>
            <a:ext cx="4182217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First Problem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20657" y="3315172"/>
            <a:ext cx="6297784" cy="3888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37"/>
              </a:lnSpc>
            </a:pPr>
            <a:r>
              <a:rPr lang="en-US" sz="5527">
                <a:solidFill>
                  <a:srgbClr val="000000"/>
                </a:solidFill>
                <a:latin typeface="Alatsi"/>
              </a:rPr>
              <a:t>Implementation of Baseline Methodology correctly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50637" y="5986928"/>
            <a:ext cx="5276728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Second Problem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-39802"/>
            <a:ext cx="6089789" cy="2143362"/>
          </a:xfrm>
          <a:custGeom>
            <a:avLst/>
            <a:gdLst/>
            <a:ahLst/>
            <a:cxnLst/>
            <a:rect r="r" b="b" t="t" l="l"/>
            <a:pathLst>
              <a:path h="2143362" w="6089789">
                <a:moveTo>
                  <a:pt x="0" y="0"/>
                </a:moveTo>
                <a:lnTo>
                  <a:pt x="6089789" y="0"/>
                </a:lnTo>
                <a:lnTo>
                  <a:pt x="6089789" y="2143362"/>
                </a:lnTo>
                <a:lnTo>
                  <a:pt x="0" y="2143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67412" y="3093343"/>
            <a:ext cx="16740495" cy="4033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91"/>
              </a:lnSpc>
            </a:pPr>
          </a:p>
          <a:p>
            <a:pPr>
              <a:lnSpc>
                <a:spcPts val="5391"/>
              </a:lnSpc>
            </a:pPr>
            <a:r>
              <a:rPr lang="en-US" sz="3850">
                <a:solidFill>
                  <a:srgbClr val="000000"/>
                </a:solidFill>
                <a:latin typeface="Alata"/>
              </a:rPr>
              <a:t>Consider a wireless sensor network consisting of 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N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 nodes, each characterized by its location in a 2D space (x,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y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) and a communication radius 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R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. The goal is to determine the optimal placement of transmitters with directional antennas to cover as many nodes as possible while minimizing the number of transmitters needed.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0"/>
            <a:ext cx="5976701" cy="2103560"/>
          </a:xfrm>
          <a:custGeom>
            <a:avLst/>
            <a:gdLst/>
            <a:ahLst/>
            <a:cxnLst/>
            <a:rect r="r" b="b" t="t" l="l"/>
            <a:pathLst>
              <a:path h="2103560" w="5976701">
                <a:moveTo>
                  <a:pt x="0" y="0"/>
                </a:moveTo>
                <a:lnTo>
                  <a:pt x="5976701" y="0"/>
                </a:lnTo>
                <a:lnTo>
                  <a:pt x="5976701" y="2103560"/>
                </a:lnTo>
                <a:lnTo>
                  <a:pt x="0" y="2103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39248" y="2046410"/>
            <a:ext cx="16609504" cy="568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Let: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N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be the total number of nodes in the network.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i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be the index representing a specific node.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Pi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 be the set of powered nodes when considering the transmitter at node i.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000000"/>
                </a:solidFill>
                <a:latin typeface="Alatsi"/>
              </a:rPr>
              <a:t>    be the beam angle of the directional transmitter.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d</a:t>
            </a:r>
            <a:r>
              <a:rPr lang="en-US" sz="3235">
                <a:solidFill>
                  <a:srgbClr val="9FC3D0"/>
                </a:solidFill>
                <a:latin typeface="Alatsi"/>
              </a:rPr>
              <a:t>ij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​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be the Euclidean distance between nodes i and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α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be the angle between the line connecting nodes i and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the x-axis.</a:t>
            </a:r>
          </a:p>
          <a:p>
            <a:pPr>
              <a:lnSpc>
                <a:spcPts val="4529"/>
              </a:lnSpc>
            </a:pPr>
          </a:p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The objective is to find the placement of transmitters,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T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, such that the union of powered nodes across all transmitters is maximized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437605" y="8653752"/>
            <a:ext cx="4534110" cy="1209096"/>
            <a:chOff x="0" y="0"/>
            <a:chExt cx="6045480" cy="161212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045480" cy="1612128"/>
            </a:xfrm>
            <a:custGeom>
              <a:avLst/>
              <a:gdLst/>
              <a:ahLst/>
              <a:cxnLst/>
              <a:rect r="r" b="b" t="t" l="l"/>
              <a:pathLst>
                <a:path h="1612128" w="6045480">
                  <a:moveTo>
                    <a:pt x="0" y="0"/>
                  </a:moveTo>
                  <a:lnTo>
                    <a:pt x="6045480" y="0"/>
                  </a:lnTo>
                  <a:lnTo>
                    <a:pt x="6045480" y="1612128"/>
                  </a:lnTo>
                  <a:lnTo>
                    <a:pt x="0" y="1612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517145" y="4328157"/>
            <a:ext cx="285742" cy="500504"/>
          </a:xfrm>
          <a:custGeom>
            <a:avLst/>
            <a:gdLst/>
            <a:ahLst/>
            <a:cxnLst/>
            <a:rect r="r" b="b" t="t" l="l"/>
            <a:pathLst>
              <a:path h="500504" w="285742">
                <a:moveTo>
                  <a:pt x="0" y="0"/>
                </a:moveTo>
                <a:lnTo>
                  <a:pt x="285742" y="0"/>
                </a:lnTo>
                <a:lnTo>
                  <a:pt x="285742" y="500503"/>
                </a:lnTo>
                <a:lnTo>
                  <a:pt x="0" y="5005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0"/>
            <a:ext cx="5976701" cy="2103560"/>
          </a:xfrm>
          <a:custGeom>
            <a:avLst/>
            <a:gdLst/>
            <a:ahLst/>
            <a:cxnLst/>
            <a:rect r="r" b="b" t="t" l="l"/>
            <a:pathLst>
              <a:path h="2103560" w="5976701">
                <a:moveTo>
                  <a:pt x="0" y="0"/>
                </a:moveTo>
                <a:lnTo>
                  <a:pt x="5976701" y="0"/>
                </a:lnTo>
                <a:lnTo>
                  <a:pt x="5976701" y="2103560"/>
                </a:lnTo>
                <a:lnTo>
                  <a:pt x="0" y="2103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3253990" y="6695593"/>
            <a:ext cx="9905699" cy="1350777"/>
            <a:chOff x="0" y="0"/>
            <a:chExt cx="13207599" cy="18010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207599" cy="1801036"/>
            </a:xfrm>
            <a:custGeom>
              <a:avLst/>
              <a:gdLst/>
              <a:ahLst/>
              <a:cxnLst/>
              <a:rect r="r" b="b" t="t" l="l"/>
              <a:pathLst>
                <a:path h="1801036" w="13207599">
                  <a:moveTo>
                    <a:pt x="0" y="0"/>
                  </a:moveTo>
                  <a:lnTo>
                    <a:pt x="13207599" y="0"/>
                  </a:lnTo>
                  <a:lnTo>
                    <a:pt x="13207599" y="1801036"/>
                  </a:lnTo>
                  <a:lnTo>
                    <a:pt x="0" y="1801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39248" y="2289891"/>
            <a:ext cx="16609504" cy="340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Subject to the constraint that a node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is powered by transmitter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if it lies within the beam angle and communication radius:</a:t>
            </a:r>
          </a:p>
          <a:p>
            <a:pPr>
              <a:lnSpc>
                <a:spcPts val="4529"/>
              </a:lnSpc>
            </a:pPr>
          </a:p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Here,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α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 is the angle between the line connecting nodes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the x-axis, and ∣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P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​∣ is the cardinality of the set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P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​.</a:t>
            </a:r>
          </a:p>
          <a:p>
            <a:pPr>
              <a:lnSpc>
                <a:spcPts val="452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40255" y="719720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3" y="9959106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91039" y="988290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591621" y="0"/>
            <a:ext cx="696379" cy="745674"/>
            <a:chOff x="0" y="0"/>
            <a:chExt cx="928505" cy="9942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3691" y="0"/>
              <a:ext cx="861123" cy="994232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198321"/>
              <a:ext cx="928505" cy="5499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</a:pPr>
              <a:r>
                <a:rPr lang="en-US" sz="2484">
                  <a:solidFill>
                    <a:srgbClr val="000000"/>
                  </a:solidFill>
                  <a:latin typeface="Open Sans Bold"/>
                </a:rPr>
                <a:t>6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2628900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55230" y="1288011"/>
            <a:ext cx="4415071" cy="899069"/>
          </a:xfrm>
          <a:custGeom>
            <a:avLst/>
            <a:gdLst/>
            <a:ahLst/>
            <a:cxnLst/>
            <a:rect r="r" b="b" t="t" l="l"/>
            <a:pathLst>
              <a:path h="899069" w="4415071">
                <a:moveTo>
                  <a:pt x="0" y="0"/>
                </a:moveTo>
                <a:lnTo>
                  <a:pt x="4415071" y="0"/>
                </a:lnTo>
                <a:lnTo>
                  <a:pt x="4415071" y="899069"/>
                </a:lnTo>
                <a:lnTo>
                  <a:pt x="0" y="89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304971" y="129717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Overview :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944588" y="5757921"/>
            <a:ext cx="4415071" cy="899069"/>
          </a:xfrm>
          <a:custGeom>
            <a:avLst/>
            <a:gdLst/>
            <a:ahLst/>
            <a:cxnLst/>
            <a:rect r="r" b="b" t="t" l="l"/>
            <a:pathLst>
              <a:path h="899069" w="4415071">
                <a:moveTo>
                  <a:pt x="0" y="0"/>
                </a:moveTo>
                <a:lnTo>
                  <a:pt x="4415071" y="0"/>
                </a:lnTo>
                <a:lnTo>
                  <a:pt x="4415071" y="899069"/>
                </a:lnTo>
                <a:lnTo>
                  <a:pt x="0" y="89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11959" y="576708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Assumptions :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11959" y="2358530"/>
            <a:ext cx="14847341" cy="2564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 The goal is to strategically place transmitters with directional antennas to cover a set of nodes in a 2D space. The problem involves finding the optimal placement of transmitters to maximize the coverage of powered nodes while minimizing the number of transmitters needed.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11959" y="6685928"/>
            <a:ext cx="14847341" cy="126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No of nodes , grid size  are fixed in dataset. beam angle to be constant .</a:t>
            </a:r>
          </a:p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Transmitter antenna is directional, Node antenna is omnidirectional.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64167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275817" y="997432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399733" y="989812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506694" y="0"/>
            <a:ext cx="781306" cy="836613"/>
            <a:chOff x="0" y="0"/>
            <a:chExt cx="1041741" cy="1115484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7800" y="0"/>
              <a:ext cx="966142" cy="1115484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218791"/>
              <a:ext cx="1041741" cy="6207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2"/>
                </a:lnSpc>
              </a:pPr>
              <a:r>
                <a:rPr lang="en-US" sz="2787">
                  <a:solidFill>
                    <a:srgbClr val="000000"/>
                  </a:solidFill>
                  <a:latin typeface="Open Sans Bold"/>
                </a:rPr>
                <a:t>13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365760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992379" y="233748"/>
            <a:ext cx="8523343" cy="1007304"/>
          </a:xfrm>
          <a:custGeom>
            <a:avLst/>
            <a:gdLst/>
            <a:ahLst/>
            <a:cxnLst/>
            <a:rect r="r" b="b" t="t" l="l"/>
            <a:pathLst>
              <a:path h="1007304" w="8523343">
                <a:moveTo>
                  <a:pt x="0" y="0"/>
                </a:moveTo>
                <a:lnTo>
                  <a:pt x="8523344" y="0"/>
                </a:lnTo>
                <a:lnTo>
                  <a:pt x="8523344" y="1007304"/>
                </a:lnTo>
                <a:lnTo>
                  <a:pt x="0" y="10073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1959" y="4212907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Execution time for finding sets for complete dataset.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2235192" y="3064570"/>
            <a:ext cx="4482292" cy="814962"/>
          </a:xfrm>
          <a:custGeom>
            <a:avLst/>
            <a:gdLst/>
            <a:ahLst/>
            <a:cxnLst/>
            <a:rect r="r" b="b" t="t" l="l"/>
            <a:pathLst>
              <a:path h="814962" w="4482292">
                <a:moveTo>
                  <a:pt x="0" y="0"/>
                </a:moveTo>
                <a:lnTo>
                  <a:pt x="4482291" y="0"/>
                </a:lnTo>
                <a:lnTo>
                  <a:pt x="4482291" y="814962"/>
                </a:lnTo>
                <a:lnTo>
                  <a:pt x="0" y="814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992379" y="128973"/>
            <a:ext cx="8303241" cy="899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8"/>
              </a:lnSpc>
            </a:pPr>
            <a:r>
              <a:rPr lang="en-US" sz="5241">
                <a:solidFill>
                  <a:srgbClr val="000000"/>
                </a:solidFill>
                <a:latin typeface="Alatsi Bold"/>
              </a:rPr>
              <a:t>EVALUATION PARAMETERS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11959" y="3079874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EXECUTION TIME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2235192" y="5780328"/>
            <a:ext cx="5560307" cy="1010965"/>
          </a:xfrm>
          <a:custGeom>
            <a:avLst/>
            <a:gdLst/>
            <a:ahLst/>
            <a:cxnLst/>
            <a:rect r="r" b="b" t="t" l="l"/>
            <a:pathLst>
              <a:path h="1010965" w="5560307">
                <a:moveTo>
                  <a:pt x="0" y="0"/>
                </a:moveTo>
                <a:lnTo>
                  <a:pt x="5560307" y="0"/>
                </a:lnTo>
                <a:lnTo>
                  <a:pt x="5560307" y="1010965"/>
                </a:lnTo>
                <a:lnTo>
                  <a:pt x="0" y="1010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411959" y="5810345"/>
            <a:ext cx="6988259" cy="743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85"/>
              </a:lnSpc>
            </a:pPr>
            <a:r>
              <a:rPr lang="en-US" sz="4418">
                <a:solidFill>
                  <a:srgbClr val="000000"/>
                </a:solidFill>
                <a:latin typeface="Alatsi Bold"/>
              </a:rPr>
              <a:t>NO. OF TRANSMITTERS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11959" y="7385938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Minimum no of transmitters required for covering whole network.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26261" y="485295"/>
            <a:ext cx="8551773" cy="1010664"/>
          </a:xfrm>
          <a:custGeom>
            <a:avLst/>
            <a:gdLst/>
            <a:ahLst/>
            <a:cxnLst/>
            <a:rect r="r" b="b" t="t" l="l"/>
            <a:pathLst>
              <a:path h="1010664" w="8551773">
                <a:moveTo>
                  <a:pt x="0" y="0"/>
                </a:moveTo>
                <a:lnTo>
                  <a:pt x="8551774" y="0"/>
                </a:lnTo>
                <a:lnTo>
                  <a:pt x="8551774" y="1010664"/>
                </a:lnTo>
                <a:lnTo>
                  <a:pt x="0" y="1010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20040" y="395106"/>
            <a:ext cx="10229590" cy="1133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6"/>
              </a:lnSpc>
            </a:pPr>
            <a:r>
              <a:rPr lang="en-US" sz="6597">
                <a:solidFill>
                  <a:srgbClr val="000000"/>
                </a:solidFill>
                <a:latin typeface="Alatsi Bold"/>
              </a:rPr>
              <a:t>METHODOLOGY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10247" y="-106725"/>
            <a:ext cx="777926" cy="832994"/>
            <a:chOff x="0" y="0"/>
            <a:chExt cx="1037235" cy="1110659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37636" y="0"/>
              <a:ext cx="961963" cy="1110659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227122"/>
              <a:ext cx="1037235" cy="6087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85"/>
                </a:lnSpc>
              </a:pPr>
              <a:r>
                <a:rPr lang="en-US" sz="2775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2435094" y="-1345617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136463" y="9048005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16321" y="1624172"/>
            <a:ext cx="15395872" cy="8621688"/>
          </a:xfrm>
          <a:custGeom>
            <a:avLst/>
            <a:gdLst/>
            <a:ahLst/>
            <a:cxnLst/>
            <a:rect r="r" b="b" t="t" l="l"/>
            <a:pathLst>
              <a:path h="8621688" w="15395872">
                <a:moveTo>
                  <a:pt x="0" y="0"/>
                </a:moveTo>
                <a:lnTo>
                  <a:pt x="15395872" y="0"/>
                </a:lnTo>
                <a:lnTo>
                  <a:pt x="15395872" y="8621689"/>
                </a:lnTo>
                <a:lnTo>
                  <a:pt x="0" y="86216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59477" y="9178702"/>
            <a:ext cx="4442887" cy="727018"/>
          </a:xfrm>
          <a:custGeom>
            <a:avLst/>
            <a:gdLst/>
            <a:ahLst/>
            <a:cxnLst/>
            <a:rect r="r" b="b" t="t" l="l"/>
            <a:pathLst>
              <a:path h="727018" w="4442887">
                <a:moveTo>
                  <a:pt x="0" y="0"/>
                </a:moveTo>
                <a:lnTo>
                  <a:pt x="4442887" y="0"/>
                </a:lnTo>
                <a:lnTo>
                  <a:pt x="4442887" y="727018"/>
                </a:lnTo>
                <a:lnTo>
                  <a:pt x="0" y="7270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894185" y="9109662"/>
            <a:ext cx="5286711" cy="865098"/>
          </a:xfrm>
          <a:custGeom>
            <a:avLst/>
            <a:gdLst/>
            <a:ahLst/>
            <a:cxnLst/>
            <a:rect r="r" b="b" t="t" l="l"/>
            <a:pathLst>
              <a:path h="865098" w="5286711">
                <a:moveTo>
                  <a:pt x="0" y="0"/>
                </a:moveTo>
                <a:lnTo>
                  <a:pt x="5286710" y="0"/>
                </a:lnTo>
                <a:lnTo>
                  <a:pt x="5286710" y="865098"/>
                </a:lnTo>
                <a:lnTo>
                  <a:pt x="0" y="8650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083189" y="8049100"/>
            <a:ext cx="3966344" cy="649038"/>
          </a:xfrm>
          <a:custGeom>
            <a:avLst/>
            <a:gdLst/>
            <a:ahLst/>
            <a:cxnLst/>
            <a:rect r="r" b="b" t="t" l="l"/>
            <a:pathLst>
              <a:path h="649038" w="3966344">
                <a:moveTo>
                  <a:pt x="0" y="0"/>
                </a:moveTo>
                <a:lnTo>
                  <a:pt x="3966344" y="0"/>
                </a:lnTo>
                <a:lnTo>
                  <a:pt x="3966344" y="649039"/>
                </a:lnTo>
                <a:lnTo>
                  <a:pt x="0" y="64903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742124" y="8049100"/>
            <a:ext cx="4264669" cy="697855"/>
          </a:xfrm>
          <a:custGeom>
            <a:avLst/>
            <a:gdLst/>
            <a:ahLst/>
            <a:cxnLst/>
            <a:rect r="r" b="b" t="t" l="l"/>
            <a:pathLst>
              <a:path h="697855" w="4264669">
                <a:moveTo>
                  <a:pt x="0" y="0"/>
                </a:moveTo>
                <a:lnTo>
                  <a:pt x="4264669" y="0"/>
                </a:lnTo>
                <a:lnTo>
                  <a:pt x="4264669" y="697855"/>
                </a:lnTo>
                <a:lnTo>
                  <a:pt x="0" y="6978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125461" y="6787380"/>
            <a:ext cx="3381288" cy="553302"/>
          </a:xfrm>
          <a:custGeom>
            <a:avLst/>
            <a:gdLst/>
            <a:ahLst/>
            <a:cxnLst/>
            <a:rect r="r" b="b" t="t" l="l"/>
            <a:pathLst>
              <a:path h="553302" w="3381288">
                <a:moveTo>
                  <a:pt x="0" y="0"/>
                </a:moveTo>
                <a:lnTo>
                  <a:pt x="3381289" y="0"/>
                </a:lnTo>
                <a:lnTo>
                  <a:pt x="3381289" y="553302"/>
                </a:lnTo>
                <a:lnTo>
                  <a:pt x="0" y="55330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121067" y="5819927"/>
            <a:ext cx="2648024" cy="433313"/>
          </a:xfrm>
          <a:custGeom>
            <a:avLst/>
            <a:gdLst/>
            <a:ahLst/>
            <a:cxnLst/>
            <a:rect r="r" b="b" t="t" l="l"/>
            <a:pathLst>
              <a:path h="433313" w="2648024">
                <a:moveTo>
                  <a:pt x="0" y="0"/>
                </a:moveTo>
                <a:lnTo>
                  <a:pt x="2648024" y="0"/>
                </a:lnTo>
                <a:lnTo>
                  <a:pt x="2648024" y="433313"/>
                </a:lnTo>
                <a:lnTo>
                  <a:pt x="0" y="4333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432356" y="6920141"/>
            <a:ext cx="3043475" cy="498023"/>
          </a:xfrm>
          <a:custGeom>
            <a:avLst/>
            <a:gdLst/>
            <a:ahLst/>
            <a:cxnLst/>
            <a:rect r="r" b="b" t="t" l="l"/>
            <a:pathLst>
              <a:path h="498023" w="3043475">
                <a:moveTo>
                  <a:pt x="0" y="0"/>
                </a:moveTo>
                <a:lnTo>
                  <a:pt x="3043476" y="0"/>
                </a:lnTo>
                <a:lnTo>
                  <a:pt x="3043476" y="498024"/>
                </a:lnTo>
                <a:lnTo>
                  <a:pt x="0" y="4980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4192102" y="5730942"/>
            <a:ext cx="2576582" cy="421623"/>
          </a:xfrm>
          <a:custGeom>
            <a:avLst/>
            <a:gdLst/>
            <a:ahLst/>
            <a:cxnLst/>
            <a:rect r="r" b="b" t="t" l="l"/>
            <a:pathLst>
              <a:path h="421623" w="2576582">
                <a:moveTo>
                  <a:pt x="0" y="0"/>
                </a:moveTo>
                <a:lnTo>
                  <a:pt x="2576582" y="0"/>
                </a:lnTo>
                <a:lnTo>
                  <a:pt x="2576582" y="421623"/>
                </a:lnTo>
                <a:lnTo>
                  <a:pt x="0" y="4216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168026" y="6701655"/>
            <a:ext cx="3315891" cy="672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4"/>
              </a:lnSpc>
              <a:spcBef>
                <a:spcPct val="0"/>
              </a:spcBef>
            </a:pPr>
            <a:r>
              <a:rPr lang="en-US" sz="3882">
                <a:solidFill>
                  <a:srgbClr val="000000"/>
                </a:solidFill>
                <a:latin typeface="Abhaya Libre Bold"/>
              </a:rPr>
              <a:t>Implementation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41285" y="9117239"/>
            <a:ext cx="3983831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Problem definition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894185" y="9168454"/>
            <a:ext cx="5163294" cy="6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10"/>
              </a:lnSpc>
              <a:spcBef>
                <a:spcPct val="0"/>
              </a:spcBef>
            </a:pPr>
            <a:r>
              <a:rPr lang="en-US" sz="3650">
                <a:solidFill>
                  <a:srgbClr val="000000"/>
                </a:solidFill>
                <a:latin typeface="Abhaya Libre Bold"/>
              </a:rPr>
              <a:t>Mathematical Formulation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22227" y="7963375"/>
            <a:ext cx="5088268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Algorithm Design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94185" y="8057526"/>
            <a:ext cx="4063752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Data Preprocessing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590632" y="6905384"/>
            <a:ext cx="2885200" cy="541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000000"/>
                </a:solidFill>
                <a:latin typeface="Abhaya Libre Bold"/>
              </a:rPr>
              <a:t>Results Analysis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24726" y="5694709"/>
            <a:ext cx="2544366" cy="639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4"/>
              </a:lnSpc>
              <a:spcBef>
                <a:spcPct val="0"/>
              </a:spcBef>
            </a:pPr>
            <a:r>
              <a:rPr lang="en-US" sz="3682">
                <a:solidFill>
                  <a:srgbClr val="000000"/>
                </a:solidFill>
                <a:latin typeface="Abhaya Libre Bold"/>
              </a:rPr>
              <a:t>Visualization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378544" y="5563811"/>
            <a:ext cx="2293144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Validation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408413" y="4277855"/>
            <a:ext cx="1939148" cy="477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85"/>
              </a:lnSpc>
              <a:spcBef>
                <a:spcPct val="0"/>
              </a:spcBef>
            </a:pPr>
            <a:r>
              <a:rPr lang="en-US" sz="2775">
                <a:solidFill>
                  <a:srgbClr val="000000"/>
                </a:solidFill>
                <a:latin typeface="Abhaya Libre Bold"/>
              </a:rPr>
              <a:t>Optimization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009775" y="2253772"/>
            <a:ext cx="3018830" cy="573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7"/>
              </a:lnSpc>
              <a:spcBef>
                <a:spcPct val="0"/>
              </a:spcBef>
            </a:pPr>
            <a:r>
              <a:rPr lang="en-US" sz="3297">
                <a:solidFill>
                  <a:srgbClr val="000000"/>
                </a:solidFill>
                <a:latin typeface="Abhaya Libre Bold"/>
              </a:rPr>
              <a:t>Further Research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DAF8FQSAG-o</dc:identifier>
  <dcterms:modified xsi:type="dcterms:W3CDTF">2011-08-01T06:04:30Z</dcterms:modified>
  <cp:revision>1</cp:revision>
  <dc:title>PROJECT REPORT 2022AIM1007</dc:title>
</cp:coreProperties>
</file>

<file path=docProps/thumbnail.jpeg>
</file>